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2"/>
    <p:sldId id="29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62" r:id="rId13"/>
    <p:sldId id="363" r:id="rId14"/>
    <p:sldId id="28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00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70" y="102"/>
      </p:cViewPr>
      <p:guideLst>
        <p:guide orient="horz" pos="30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99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86ED7-0BEB-44DA-94FA-92027AEDADA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57B0-8863-423A-8DDA-E300D5325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47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08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63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72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43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8391526" y="0"/>
            <a:ext cx="3800475" cy="3429000"/>
          </a:xfrm>
          <a:custGeom>
            <a:avLst/>
            <a:gdLst>
              <a:gd name="connsiteX0" fmla="*/ 0 w 3800475"/>
              <a:gd name="connsiteY0" fmla="*/ 0 h 3429000"/>
              <a:gd name="connsiteX1" fmla="*/ 3239716 w 3800475"/>
              <a:gd name="connsiteY1" fmla="*/ 0 h 3429000"/>
              <a:gd name="connsiteX2" fmla="*/ 3800475 w 3800475"/>
              <a:gd name="connsiteY2" fmla="*/ 560759 h 3429000"/>
              <a:gd name="connsiteX3" fmla="*/ 3800475 w 3800475"/>
              <a:gd name="connsiteY3" fmla="*/ 3429000 h 3429000"/>
              <a:gd name="connsiteX4" fmla="*/ 3429000 w 3800475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475" h="3429000">
                <a:moveTo>
                  <a:pt x="0" y="0"/>
                </a:moveTo>
                <a:lnTo>
                  <a:pt x="3239716" y="0"/>
                </a:lnTo>
                <a:lnTo>
                  <a:pt x="3800475" y="560759"/>
                </a:lnTo>
                <a:lnTo>
                  <a:pt x="3800475" y="3429000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游戏机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5898358" y="564358"/>
            <a:ext cx="6293643" cy="6293643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9" name="直接连接符 8"/>
          <p:cNvCxnSpPr/>
          <p:nvPr userDrawn="1"/>
        </p:nvCxnSpPr>
        <p:spPr>
          <a:xfrm flipH="1">
            <a:off x="10125780" y="4510564"/>
            <a:ext cx="1645920" cy="164592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5898358" y="2375207"/>
            <a:ext cx="4271816" cy="4271816"/>
          </a:xfrm>
          <a:prstGeom prst="line">
            <a:avLst/>
          </a:prstGeom>
          <a:ln w="952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5609337" y="6474546"/>
            <a:ext cx="973327" cy="166715"/>
            <a:chOff x="8900934" y="1336419"/>
            <a:chExt cx="1917477" cy="328433"/>
          </a:xfrm>
        </p:grpSpPr>
        <p:sp>
          <p:nvSpPr>
            <p:cNvPr id="8" name="iconfont-11145-7069158"/>
            <p:cNvSpPr>
              <a:spLocks noChangeAspect="1"/>
            </p:cNvSpPr>
            <p:nvPr/>
          </p:nvSpPr>
          <p:spPr bwMode="auto">
            <a:xfrm>
              <a:off x="10427726" y="1336419"/>
              <a:ext cx="390685" cy="328433"/>
            </a:xfrm>
            <a:custGeom>
              <a:avLst/>
              <a:gdLst>
                <a:gd name="T0" fmla="*/ 9644 w 11048"/>
                <a:gd name="T1" fmla="*/ 5110 h 9288"/>
                <a:gd name="T2" fmla="*/ 6188 w 11048"/>
                <a:gd name="T3" fmla="*/ 8566 h 9288"/>
                <a:gd name="T4" fmla="*/ 6188 w 11048"/>
                <a:gd name="T5" fmla="*/ 9132 h 9288"/>
                <a:gd name="T6" fmla="*/ 6754 w 11048"/>
                <a:gd name="T7" fmla="*/ 9132 h 9288"/>
                <a:gd name="T8" fmla="*/ 10892 w 11048"/>
                <a:gd name="T9" fmla="*/ 4994 h 9288"/>
                <a:gd name="T10" fmla="*/ 10892 w 11048"/>
                <a:gd name="T11" fmla="*/ 4428 h 9288"/>
                <a:gd name="T12" fmla="*/ 6653 w 11048"/>
                <a:gd name="T13" fmla="*/ 156 h 9288"/>
                <a:gd name="T14" fmla="*/ 6087 w 11048"/>
                <a:gd name="T15" fmla="*/ 156 h 9288"/>
                <a:gd name="T16" fmla="*/ 6087 w 11048"/>
                <a:gd name="T17" fmla="*/ 722 h 9288"/>
                <a:gd name="T18" fmla="*/ 9643 w 11048"/>
                <a:gd name="T19" fmla="*/ 4310 h 9288"/>
                <a:gd name="T20" fmla="*/ 400 w 11048"/>
                <a:gd name="T21" fmla="*/ 4311 h 9288"/>
                <a:gd name="T22" fmla="*/ 0 w 11048"/>
                <a:gd name="T23" fmla="*/ 4711 h 9288"/>
                <a:gd name="T24" fmla="*/ 400 w 11048"/>
                <a:gd name="T25" fmla="*/ 5111 h 9288"/>
                <a:gd name="T26" fmla="*/ 9644 w 11048"/>
                <a:gd name="T27" fmla="*/ 5110 h 9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8" h="9288">
                  <a:moveTo>
                    <a:pt x="9644" y="5110"/>
                  </a:moveTo>
                  <a:lnTo>
                    <a:pt x="6188" y="8566"/>
                  </a:lnTo>
                  <a:cubicBezTo>
                    <a:pt x="6032" y="8722"/>
                    <a:pt x="6032" y="8975"/>
                    <a:pt x="6188" y="9132"/>
                  </a:cubicBezTo>
                  <a:cubicBezTo>
                    <a:pt x="6345" y="9288"/>
                    <a:pt x="6598" y="9288"/>
                    <a:pt x="6754" y="9132"/>
                  </a:cubicBezTo>
                  <a:lnTo>
                    <a:pt x="10892" y="4994"/>
                  </a:lnTo>
                  <a:cubicBezTo>
                    <a:pt x="11048" y="4838"/>
                    <a:pt x="11048" y="4584"/>
                    <a:pt x="10892" y="4428"/>
                  </a:cubicBezTo>
                  <a:lnTo>
                    <a:pt x="6653" y="156"/>
                  </a:lnTo>
                  <a:cubicBezTo>
                    <a:pt x="6496" y="0"/>
                    <a:pt x="6243" y="0"/>
                    <a:pt x="6087" y="156"/>
                  </a:cubicBezTo>
                  <a:cubicBezTo>
                    <a:pt x="5931" y="312"/>
                    <a:pt x="5931" y="565"/>
                    <a:pt x="6087" y="722"/>
                  </a:cubicBezTo>
                  <a:lnTo>
                    <a:pt x="9643" y="4310"/>
                  </a:lnTo>
                  <a:lnTo>
                    <a:pt x="400" y="4311"/>
                  </a:lnTo>
                  <a:cubicBezTo>
                    <a:pt x="179" y="4311"/>
                    <a:pt x="0" y="4490"/>
                    <a:pt x="0" y="4711"/>
                  </a:cubicBezTo>
                  <a:cubicBezTo>
                    <a:pt x="0" y="4932"/>
                    <a:pt x="179" y="5111"/>
                    <a:pt x="400" y="5111"/>
                  </a:cubicBezTo>
                  <a:lnTo>
                    <a:pt x="9644" y="5110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</p:sp>
        <p:sp>
          <p:nvSpPr>
            <p:cNvPr id="9" name="iconfont-11145-7069158"/>
            <p:cNvSpPr>
              <a:spLocks noChangeAspect="1"/>
            </p:cNvSpPr>
            <p:nvPr/>
          </p:nvSpPr>
          <p:spPr bwMode="auto">
            <a:xfrm flipH="1">
              <a:off x="8900934" y="1336419"/>
              <a:ext cx="390686" cy="328433"/>
            </a:xfrm>
            <a:custGeom>
              <a:avLst/>
              <a:gdLst>
                <a:gd name="T0" fmla="*/ 9644 w 11048"/>
                <a:gd name="T1" fmla="*/ 5110 h 9288"/>
                <a:gd name="T2" fmla="*/ 6188 w 11048"/>
                <a:gd name="T3" fmla="*/ 8566 h 9288"/>
                <a:gd name="T4" fmla="*/ 6188 w 11048"/>
                <a:gd name="T5" fmla="*/ 9132 h 9288"/>
                <a:gd name="T6" fmla="*/ 6754 w 11048"/>
                <a:gd name="T7" fmla="*/ 9132 h 9288"/>
                <a:gd name="T8" fmla="*/ 10892 w 11048"/>
                <a:gd name="T9" fmla="*/ 4994 h 9288"/>
                <a:gd name="T10" fmla="*/ 10892 w 11048"/>
                <a:gd name="T11" fmla="*/ 4428 h 9288"/>
                <a:gd name="T12" fmla="*/ 6653 w 11048"/>
                <a:gd name="T13" fmla="*/ 156 h 9288"/>
                <a:gd name="T14" fmla="*/ 6087 w 11048"/>
                <a:gd name="T15" fmla="*/ 156 h 9288"/>
                <a:gd name="T16" fmla="*/ 6087 w 11048"/>
                <a:gd name="T17" fmla="*/ 722 h 9288"/>
                <a:gd name="T18" fmla="*/ 9643 w 11048"/>
                <a:gd name="T19" fmla="*/ 4310 h 9288"/>
                <a:gd name="T20" fmla="*/ 400 w 11048"/>
                <a:gd name="T21" fmla="*/ 4311 h 9288"/>
                <a:gd name="T22" fmla="*/ 0 w 11048"/>
                <a:gd name="T23" fmla="*/ 4711 h 9288"/>
                <a:gd name="T24" fmla="*/ 400 w 11048"/>
                <a:gd name="T25" fmla="*/ 5111 h 9288"/>
                <a:gd name="T26" fmla="*/ 9644 w 11048"/>
                <a:gd name="T27" fmla="*/ 5110 h 9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8" h="9288">
                  <a:moveTo>
                    <a:pt x="9644" y="5110"/>
                  </a:moveTo>
                  <a:lnTo>
                    <a:pt x="6188" y="8566"/>
                  </a:lnTo>
                  <a:cubicBezTo>
                    <a:pt x="6032" y="8722"/>
                    <a:pt x="6032" y="8975"/>
                    <a:pt x="6188" y="9132"/>
                  </a:cubicBezTo>
                  <a:cubicBezTo>
                    <a:pt x="6345" y="9288"/>
                    <a:pt x="6598" y="9288"/>
                    <a:pt x="6754" y="9132"/>
                  </a:cubicBezTo>
                  <a:lnTo>
                    <a:pt x="10892" y="4994"/>
                  </a:lnTo>
                  <a:cubicBezTo>
                    <a:pt x="11048" y="4838"/>
                    <a:pt x="11048" y="4584"/>
                    <a:pt x="10892" y="4428"/>
                  </a:cubicBezTo>
                  <a:lnTo>
                    <a:pt x="6653" y="156"/>
                  </a:lnTo>
                  <a:cubicBezTo>
                    <a:pt x="6496" y="0"/>
                    <a:pt x="6243" y="0"/>
                    <a:pt x="6087" y="156"/>
                  </a:cubicBezTo>
                  <a:cubicBezTo>
                    <a:pt x="5931" y="312"/>
                    <a:pt x="5931" y="565"/>
                    <a:pt x="6087" y="722"/>
                  </a:cubicBezTo>
                  <a:lnTo>
                    <a:pt x="9643" y="4310"/>
                  </a:lnTo>
                  <a:lnTo>
                    <a:pt x="400" y="4311"/>
                  </a:lnTo>
                  <a:cubicBezTo>
                    <a:pt x="179" y="4311"/>
                    <a:pt x="0" y="4490"/>
                    <a:pt x="0" y="4711"/>
                  </a:cubicBezTo>
                  <a:cubicBezTo>
                    <a:pt x="0" y="4932"/>
                    <a:pt x="179" y="5111"/>
                    <a:pt x="400" y="5111"/>
                  </a:cubicBezTo>
                  <a:lnTo>
                    <a:pt x="9644" y="511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</p:sp>
      </p:grpSp>
      <p:sp>
        <p:nvSpPr>
          <p:cNvPr id="5" name="灯片编号占位符 5"/>
          <p:cNvSpPr txBox="1"/>
          <p:nvPr userDrawn="1"/>
        </p:nvSpPr>
        <p:spPr>
          <a:xfrm>
            <a:off x="5812076" y="6402070"/>
            <a:ext cx="567848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BE7A6D2-67C7-4074-A2AC-EA2AF517FE3C}" type="slidenum"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E079-91C9-4529-9410-9F931421E105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zhzz.zjedu.gov.cn/zhzz/#/login" TargetMode="External"/><Relationship Id="rId4" Type="http://schemas.openxmlformats.org/officeDocument/2006/relationships/hyperlink" Target="https://zhzz.zjedu.gov.cn/#/login" TargetMode="External"/><Relationship Id="rId9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zhzz.zjedu.gov.cn/zhzz/#/log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hyperlink" Target="https://zhzz.zjedu.gov.cn/zhzz/#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284878" y="65846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607561" y="234375"/>
            <a:ext cx="29768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用户端介绍</a:t>
            </a:r>
          </a:p>
        </p:txBody>
      </p:sp>
      <p:sp>
        <p:nvSpPr>
          <p:cNvPr id="3" name="矩形 2"/>
          <p:cNvSpPr/>
          <p:nvPr/>
        </p:nvSpPr>
        <p:spPr>
          <a:xfrm>
            <a:off x="3079790" y="1485862"/>
            <a:ext cx="3098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28460" y="1245235"/>
            <a:ext cx="510730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000" b="1" dirty="0"/>
              <a:t>电脑端（</a:t>
            </a:r>
            <a:r>
              <a:rPr lang="zh-CN" sz="2000" b="1" dirty="0">
                <a:sym typeface="+mn-ea"/>
              </a:rPr>
              <a:t>用于审批申请、管理学生</a:t>
            </a:r>
            <a:r>
              <a:rPr lang="zh-CN" sz="2000" b="1" dirty="0"/>
              <a:t>）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/>
              <a:t>可通过</a:t>
            </a:r>
            <a:r>
              <a:rPr lang="en-US" altLang="zh-CN" sz="1600" dirty="0"/>
              <a:t>   </a:t>
            </a:r>
            <a:r>
              <a:rPr lang="zh-CN" sz="1200" dirty="0">
                <a:hlinkClick r:id="rId4" action="ppaction://hlinkfile"/>
              </a:rPr>
              <a:t>https://zhzz.zjedu.gov.cn/#/login</a:t>
            </a:r>
            <a:r>
              <a:rPr lang="en-US" altLang="zh-CN" sz="1200" dirty="0">
                <a:hlinkClick r:id="rId4" action="ppaction://hlinkfile"/>
              </a:rPr>
              <a:t> </a:t>
            </a:r>
            <a:r>
              <a:rPr lang="en-US" altLang="zh-CN" sz="1200" dirty="0"/>
              <a:t>   </a:t>
            </a:r>
            <a:r>
              <a:rPr lang="zh-CN" sz="1600" dirty="0">
                <a:sym typeface="+mn-ea"/>
              </a:rPr>
              <a:t>登录本系统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3595" y="1245235"/>
            <a:ext cx="5229225" cy="11309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2000" b="1" dirty="0">
                <a:sym typeface="+mn-ea"/>
              </a:rPr>
              <a:t> </a:t>
            </a:r>
            <a:r>
              <a:rPr lang="zh-CN" sz="2000" b="1" dirty="0"/>
              <a:t>手机端</a:t>
            </a:r>
            <a:r>
              <a:rPr lang="zh-CN" sz="2000" b="1" dirty="0">
                <a:sym typeface="+mn-ea"/>
              </a:rPr>
              <a:t>（用于发起申请）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/>
              <a:t>可通过</a:t>
            </a:r>
            <a:r>
              <a:rPr lang="en-US" altLang="zh-CN" sz="1600" dirty="0"/>
              <a:t>    </a:t>
            </a:r>
            <a:r>
              <a:rPr lang="zh-CN" sz="1200" dirty="0">
                <a:hlinkClick r:id="rId5" action="ppaction://hlinkfile"/>
              </a:rPr>
              <a:t>https://zhzz.zjedu.gov.cn/zhzz/#/login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>
                <a:sym typeface="+mn-ea"/>
              </a:rPr>
              <a:t>二维码登录本系统</a:t>
            </a:r>
            <a:r>
              <a:rPr lang="en-US" altLang="zh-CN" sz="1600" dirty="0">
                <a:sym typeface="+mn-ea"/>
              </a:rPr>
              <a:t> </a:t>
            </a:r>
            <a:r>
              <a:rPr lang="zh-CN" altLang="en-US" sz="1600" dirty="0">
                <a:sym typeface="+mn-ea"/>
              </a:rPr>
              <a:t>或</a:t>
            </a:r>
            <a:r>
              <a:rPr lang="en-US" altLang="zh-CN" sz="1600" dirty="0">
                <a:sym typeface="+mn-ea"/>
              </a:rPr>
              <a:t> </a:t>
            </a:r>
            <a:r>
              <a:rPr lang="zh-CN" sz="1600" dirty="0">
                <a:sym typeface="+mn-ea"/>
              </a:rPr>
              <a:t>浙里办学生资助事项</a:t>
            </a:r>
            <a:r>
              <a:rPr lang="en-US" altLang="zh-CN" sz="1600" dirty="0">
                <a:sym typeface="+mn-ea"/>
              </a:rPr>
              <a:t> </a:t>
            </a:r>
            <a:r>
              <a:rPr lang="zh-CN" sz="1600" dirty="0">
                <a:sym typeface="+mn-ea"/>
              </a:rPr>
              <a:t>进行申请操作</a:t>
            </a:r>
            <a:endParaRPr lang="zh-CN" sz="16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2743" t="-802" r="21858" b="1759"/>
          <a:stretch>
            <a:fillRect/>
          </a:stretch>
        </p:blipFill>
        <p:spPr>
          <a:xfrm>
            <a:off x="1115060" y="2540000"/>
            <a:ext cx="3227070" cy="2776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54520" y="2428875"/>
            <a:ext cx="4128135" cy="2997835"/>
          </a:xfrm>
          <a:prstGeom prst="rect">
            <a:avLst/>
          </a:prstGeom>
        </p:spPr>
      </p:pic>
      <p:pic>
        <p:nvPicPr>
          <p:cNvPr id="7" name="图片 6" descr="32313537363133303b32313537363132323bbcfdcdb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400000">
            <a:off x="5443220" y="3279140"/>
            <a:ext cx="914400" cy="914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5305" y="5427345"/>
            <a:ext cx="1846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sym typeface="+mn-ea"/>
              </a:rPr>
              <a:t> 手机端提交申请</a:t>
            </a:r>
            <a:endParaRPr lang="en-US" altLang="zh-CN" b="1" dirty="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18780" y="566547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b="1" dirty="0">
                <a:sym typeface="+mn-ea"/>
              </a:rPr>
              <a:t>电脑端进行审批</a:t>
            </a:r>
          </a:p>
          <a:p>
            <a:pPr algn="ctr"/>
            <a:r>
              <a:rPr lang="zh-CN" altLang="en-US" b="1" dirty="0">
                <a:sym typeface="+mn-ea"/>
              </a:rPr>
              <a:t>还能进行信息管理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79955" y="327914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ym typeface="+mn-ea"/>
              </a:rPr>
              <a:t>申请</a:t>
            </a:r>
            <a:endParaRPr lang="zh-CN" altLang="zh-CN" sz="3600" b="1" dirty="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18780" y="3278505"/>
            <a:ext cx="2138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ym typeface="+mn-ea"/>
              </a:rPr>
              <a:t>审批</a:t>
            </a:r>
            <a:r>
              <a:rPr lang="en-US" altLang="zh-CN" sz="3600" b="1" dirty="0">
                <a:sym typeface="+mn-ea"/>
              </a:rPr>
              <a:t>/</a:t>
            </a:r>
            <a:r>
              <a:rPr lang="zh-CN" altLang="en-US" sz="3600" b="1" dirty="0">
                <a:sym typeface="+mn-ea"/>
              </a:rPr>
              <a:t>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49910" y="802640"/>
            <a:ext cx="0" cy="6167120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17195" y="1625644"/>
            <a:ext cx="7794626" cy="553085"/>
            <a:chOff x="1195289" y="2259170"/>
            <a:chExt cx="7382903" cy="553085"/>
          </a:xfrm>
        </p:grpSpPr>
        <p:sp>
          <p:nvSpPr>
            <p:cNvPr id="20" name="椭圆 19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26693" y="2259170"/>
              <a:ext cx="705149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2. 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点击</a:t>
              </a:r>
              <a:r>
                <a:rPr lang="zh-CN" sz="2000" b="1" dirty="0">
                  <a:solidFill>
                    <a:srgbClr val="2E75B6"/>
                  </a:solidFill>
                </a:rPr>
                <a:t>需要办理资助的业务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；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195" y="3368084"/>
            <a:ext cx="9979660" cy="922020"/>
            <a:chOff x="1195289" y="2266790"/>
            <a:chExt cx="9452521" cy="922020"/>
          </a:xfrm>
        </p:grpSpPr>
        <p:sp>
          <p:nvSpPr>
            <p:cNvPr id="24" name="椭圆 23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26693" y="2266790"/>
              <a:ext cx="9121117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3. 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勾选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我已知晓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”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、再点击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申请资助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”;</a:t>
              </a:r>
              <a:endParaRPr lang="zh-CN" altLang="en-US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786858" y="5744397"/>
            <a:ext cx="1605280" cy="60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/>
              <a:t>勾选“我已知晓”</a:t>
            </a:r>
          </a:p>
          <a:p>
            <a:pPr algn="l">
              <a:lnSpc>
                <a:spcPct val="120000"/>
              </a:lnSpc>
            </a:pPr>
            <a:r>
              <a:rPr lang="zh-CN" altLang="en-US" sz="1400" dirty="0"/>
              <a:t>点击“申请资助”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265" y="1256030"/>
            <a:ext cx="2713355" cy="4419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44878" y="5744397"/>
            <a:ext cx="1783080" cy="34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/>
              <a:t>点击需要办理的业务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425" y="1273427"/>
            <a:ext cx="2336563" cy="44628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6405" y="4124034"/>
            <a:ext cx="73152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sym typeface="+mn-ea"/>
              </a:rPr>
              <a:t>· </a:t>
            </a:r>
            <a:r>
              <a:rPr lang="zh-CN" altLang="en-US" b="1" dirty="0">
                <a:solidFill>
                  <a:srgbClr val="2E75B6"/>
                </a:solidFill>
                <a:sym typeface="+mn-ea"/>
              </a:rPr>
              <a:t>与去年不同，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本学年申报本专科国家助学金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需要首先进行本学年的困难生认定。</a:t>
            </a:r>
          </a:p>
          <a:p>
            <a:r>
              <a:rPr lang="zh-CN" altLang="en-US" b="1">
                <a:solidFill>
                  <a:srgbClr val="2E75B6"/>
                </a:solidFill>
              </a:rPr>
              <a:t>通过后再返回手机端进行国家助学金的申请。</a:t>
            </a:r>
          </a:p>
          <a:p>
            <a:endParaRPr lang="zh-CN" altLang="en-US" b="1">
              <a:solidFill>
                <a:srgbClr val="2E75B6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申请国家励志奖学金的学生，使用学校管理员导入的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上一学年认定，</a:t>
            </a:r>
            <a:r>
              <a:rPr lang="zh-CN" altLang="en-US" b="1">
                <a:solidFill>
                  <a:srgbClr val="2E75B6"/>
                </a:solidFill>
              </a:rPr>
              <a:t>不一定需要进行本学年的困难生认定。</a:t>
            </a: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49910" y="802640"/>
            <a:ext cx="5080" cy="3098800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17195" y="1633264"/>
            <a:ext cx="7794626" cy="553085"/>
            <a:chOff x="1195289" y="2266790"/>
            <a:chExt cx="7382903" cy="553085"/>
          </a:xfrm>
        </p:grpSpPr>
        <p:sp>
          <p:nvSpPr>
            <p:cNvPr id="20" name="椭圆 19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26693" y="2266790"/>
              <a:ext cx="705149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4. </a:t>
              </a:r>
              <a:r>
                <a:rPr lang="zh-CN" sz="2000" b="1" dirty="0">
                  <a:solidFill>
                    <a:srgbClr val="2E75B6"/>
                  </a:solidFill>
                </a:rPr>
                <a:t>上传学生证件照、点击下一步</a:t>
              </a:r>
              <a:r>
                <a:rPr lang="en-US" altLang="zh-CN" sz="2000" b="1" dirty="0">
                  <a:solidFill>
                    <a:srgbClr val="2E75B6"/>
                  </a:solidFill>
                </a:rPr>
                <a:t>;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195" y="3688124"/>
            <a:ext cx="9979660" cy="922020"/>
            <a:chOff x="1195289" y="2266790"/>
            <a:chExt cx="9452521" cy="922020"/>
          </a:xfrm>
        </p:grpSpPr>
        <p:sp>
          <p:nvSpPr>
            <p:cNvPr id="24" name="椭圆 23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26693" y="2266790"/>
              <a:ext cx="9121117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5. </a:t>
              </a:r>
              <a:r>
                <a:rPr lang="zh-CN" sz="2000" b="1" dirty="0">
                  <a:solidFill>
                    <a:srgbClr val="2E75B6"/>
                  </a:solidFill>
                  <a:sym typeface="+mn-ea"/>
                </a:rPr>
                <a:t>填写必填项、签字提交、完成申请。</a:t>
              </a:r>
              <a:endParaRPr lang="zh-CN" altLang="en-US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245463" y="5409752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上传证件照，点下一步</a:t>
            </a:r>
          </a:p>
        </p:txBody>
      </p:sp>
      <p:sp>
        <p:nvSpPr>
          <p:cNvPr id="7" name="矩形 6"/>
          <p:cNvSpPr/>
          <p:nvPr/>
        </p:nvSpPr>
        <p:spPr>
          <a:xfrm>
            <a:off x="9205198" y="5409752"/>
            <a:ext cx="1783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/>
              <a:t>填写申请材料并签字</a:t>
            </a:r>
            <a:endParaRPr lang="en-US" altLang="zh-CN" sz="1400" dirty="0"/>
          </a:p>
        </p:txBody>
      </p:sp>
      <p:sp>
        <p:nvSpPr>
          <p:cNvPr id="2" name="矩形 1"/>
          <p:cNvSpPr/>
          <p:nvPr/>
        </p:nvSpPr>
        <p:spPr>
          <a:xfrm>
            <a:off x="1306195" y="4248785"/>
            <a:ext cx="4045585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*</a:t>
            </a:r>
            <a:r>
              <a:rPr lang="zh-CN" altLang="en-US" sz="1400" dirty="0">
                <a:solidFill>
                  <a:srgbClr val="FF0000"/>
                </a:solidFill>
              </a:rPr>
              <a:t>特殊群体、其他群体为</a:t>
            </a:r>
            <a:r>
              <a:rPr lang="zh-CN" altLang="en-US" sz="1400" b="1" i="1" dirty="0">
                <a:solidFill>
                  <a:srgbClr val="FF0000"/>
                </a:solidFill>
              </a:rPr>
              <a:t>突发严重困难学生</a:t>
            </a:r>
            <a:r>
              <a:rPr lang="en-US" altLang="zh-CN" sz="1400" b="1" i="1" dirty="0">
                <a:solidFill>
                  <a:srgbClr val="FF0000"/>
                </a:solidFill>
              </a:rPr>
              <a:t> </a:t>
            </a:r>
            <a:r>
              <a:rPr lang="zh-CN" altLang="en-US" sz="1400" dirty="0">
                <a:solidFill>
                  <a:srgbClr val="FF0000"/>
                </a:solidFill>
              </a:rPr>
              <a:t>或</a:t>
            </a:r>
            <a:r>
              <a:rPr lang="zh-CN" altLang="en-US" sz="1400" b="1" i="1" dirty="0">
                <a:solidFill>
                  <a:srgbClr val="FF0000"/>
                </a:solidFill>
              </a:rPr>
              <a:t>突发严重困难学生</a:t>
            </a:r>
            <a:r>
              <a:rPr lang="en-US" altLang="zh-CN" sz="1400" i="1" dirty="0">
                <a:solidFill>
                  <a:srgbClr val="FF0000"/>
                </a:solidFill>
              </a:rPr>
              <a:t> </a:t>
            </a:r>
            <a:r>
              <a:rPr lang="zh-CN" altLang="en-US" sz="1400" dirty="0">
                <a:solidFill>
                  <a:srgbClr val="FF0000"/>
                </a:solidFill>
              </a:rPr>
              <a:t>的学生</a:t>
            </a:r>
            <a:r>
              <a:rPr lang="zh-CN" altLang="en-US" sz="1400" dirty="0">
                <a:solidFill>
                  <a:schemeClr val="tx1"/>
                </a:solidFill>
              </a:rPr>
              <a:t>在认定申请时没有必填项信息，仅需签字即可直接提交申请。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296035"/>
            <a:ext cx="2271395" cy="4300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340" y="1296035"/>
            <a:ext cx="2560320" cy="4353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073" y="3046385"/>
            <a:ext cx="4824902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常见问题</a:t>
            </a:r>
          </a:p>
          <a:p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42027" y="1818752"/>
            <a:ext cx="2560320" cy="2646878"/>
            <a:chOff x="1925227" y="1484066"/>
            <a:chExt cx="2560320" cy="2646878"/>
          </a:xfrm>
        </p:grpSpPr>
        <p:grpSp>
          <p:nvGrpSpPr>
            <p:cNvPr id="4" name="组合 3"/>
            <p:cNvGrpSpPr/>
            <p:nvPr/>
          </p:nvGrpSpPr>
          <p:grpSpPr>
            <a:xfrm>
              <a:off x="1925227" y="1527345"/>
              <a:ext cx="2560320" cy="2560320"/>
              <a:chOff x="1219200" y="2293620"/>
              <a:chExt cx="2560320" cy="256032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1219200" y="2293620"/>
                <a:ext cx="2560320" cy="2560320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994" y="3103523"/>
                <a:ext cx="184731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020656" y="1484066"/>
              <a:ext cx="184730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6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/>
        </p:nvSpPr>
        <p:spPr>
          <a:xfrm>
            <a:off x="3304702" y="8625"/>
            <a:ext cx="4309509" cy="3037760"/>
          </a:xfrm>
          <a:custGeom>
            <a:avLst/>
            <a:gdLst>
              <a:gd name="connsiteX0" fmla="*/ 1771298 w 4385184"/>
              <a:gd name="connsiteY0" fmla="*/ 0 h 3091103"/>
              <a:gd name="connsiteX1" fmla="*/ 4385184 w 4385184"/>
              <a:gd name="connsiteY1" fmla="*/ 0 h 3091103"/>
              <a:gd name="connsiteX2" fmla="*/ 1316424 w 4385184"/>
              <a:gd name="connsiteY2" fmla="*/ 3091103 h 3091103"/>
              <a:gd name="connsiteX3" fmla="*/ 0 w 4385184"/>
              <a:gd name="connsiteY3" fmla="*/ 1784195 h 30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184" h="3091103">
                <a:moveTo>
                  <a:pt x="1771298" y="0"/>
                </a:moveTo>
                <a:lnTo>
                  <a:pt x="4385184" y="0"/>
                </a:lnTo>
                <a:lnTo>
                  <a:pt x="1316424" y="3091103"/>
                </a:lnTo>
                <a:lnTo>
                  <a:pt x="0" y="1784195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069840" y="368360"/>
            <a:ext cx="2418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常见问题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7415" y="1052830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认定审核时显示认定报告异常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超标，要紧吗？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7415" y="1568450"/>
            <a:ext cx="9875520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1: 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认定报告目前并非硬性政策指标，是否异常一般不直接作为过审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驳回的判定。</a:t>
            </a:r>
          </a:p>
          <a:p>
            <a:pPr algn="l">
              <a:lnSpc>
                <a:spcPts val="25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仅供老师进行参考。如果出现某些指标超标，老师可以结合实际情况做出判断。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7415" y="2404745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2: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提交申请或审批时由谁签字？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07415" y="2920365"/>
            <a:ext cx="1000633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2:  </a:t>
            </a: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必须由操作者签写自己的全名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07415" y="3435985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3: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学生在浙里办上提交的办件有误想要撤回，如何操作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28700" y="3951605"/>
            <a:ext cx="10006330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3: 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需要院系管理员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学校管理员在总认定列表与总业务列表中删除该办件。或者学生在浙里办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“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我的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”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中撤回办件。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07415" y="5749925"/>
            <a:ext cx="89712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800" b="1" dirty="0">
                <a:solidFill>
                  <a:srgbClr val="2E75B6"/>
                </a:solidFill>
              </a:rPr>
              <a:t>系统操作常见问题集：</a:t>
            </a:r>
          </a:p>
          <a:p>
            <a:pPr algn="l">
              <a:buClrTx/>
              <a:buSzTx/>
              <a:buFontTx/>
            </a:pPr>
            <a:endParaRPr lang="zh-CN" altLang="en-US" sz="800"/>
          </a:p>
          <a:p>
            <a:r>
              <a:rPr lang="zh-CN" altLang="en-US"/>
              <a:t>https://www.kdocs.cn/l/csxxzBR61M8O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7415" y="4592955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4: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学校初始密码是什么？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7415" y="4982845"/>
            <a:ext cx="10776585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4: 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密码为账号后加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Xs@2022</a:t>
            </a:r>
            <a:r>
              <a:rPr lang="en-US" altLang="zh-CN" sz="2000" dirty="0">
                <a:solidFill>
                  <a:srgbClr val="FF000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例如账号为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123456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，则密码为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123456Xs@2022</a:t>
            </a:r>
            <a:r>
              <a:rPr lang="en-US" altLang="zh-CN" sz="2000" dirty="0">
                <a:solidFill>
                  <a:srgbClr val="FF000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</a:t>
            </a:r>
          </a:p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(X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大写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s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小写，首次登录后需要修改为用户自己的密码。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22" grpId="0"/>
      <p:bldP spid="23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44813" y="1737479"/>
            <a:ext cx="6263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8000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4813" y="3173075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感谢您的倾听。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43260" y="4964192"/>
            <a:ext cx="1008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2022.0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iconfont-11145-7069158"/>
          <p:cNvSpPr>
            <a:spLocks noChangeAspect="1"/>
          </p:cNvSpPr>
          <p:nvPr/>
        </p:nvSpPr>
        <p:spPr bwMode="auto">
          <a:xfrm>
            <a:off x="6096000" y="3081399"/>
            <a:ext cx="390686" cy="328433"/>
          </a:xfrm>
          <a:custGeom>
            <a:avLst/>
            <a:gdLst>
              <a:gd name="T0" fmla="*/ 9644 w 11048"/>
              <a:gd name="T1" fmla="*/ 5110 h 9288"/>
              <a:gd name="T2" fmla="*/ 6188 w 11048"/>
              <a:gd name="T3" fmla="*/ 8566 h 9288"/>
              <a:gd name="T4" fmla="*/ 6188 w 11048"/>
              <a:gd name="T5" fmla="*/ 9132 h 9288"/>
              <a:gd name="T6" fmla="*/ 6754 w 11048"/>
              <a:gd name="T7" fmla="*/ 9132 h 9288"/>
              <a:gd name="T8" fmla="*/ 10892 w 11048"/>
              <a:gd name="T9" fmla="*/ 4994 h 9288"/>
              <a:gd name="T10" fmla="*/ 10892 w 11048"/>
              <a:gd name="T11" fmla="*/ 4428 h 9288"/>
              <a:gd name="T12" fmla="*/ 6653 w 11048"/>
              <a:gd name="T13" fmla="*/ 156 h 9288"/>
              <a:gd name="T14" fmla="*/ 6087 w 11048"/>
              <a:gd name="T15" fmla="*/ 156 h 9288"/>
              <a:gd name="T16" fmla="*/ 6087 w 11048"/>
              <a:gd name="T17" fmla="*/ 722 h 9288"/>
              <a:gd name="T18" fmla="*/ 9643 w 11048"/>
              <a:gd name="T19" fmla="*/ 4310 h 9288"/>
              <a:gd name="T20" fmla="*/ 400 w 11048"/>
              <a:gd name="T21" fmla="*/ 4311 h 9288"/>
              <a:gd name="T22" fmla="*/ 0 w 11048"/>
              <a:gd name="T23" fmla="*/ 4711 h 9288"/>
              <a:gd name="T24" fmla="*/ 400 w 11048"/>
              <a:gd name="T25" fmla="*/ 5111 h 9288"/>
              <a:gd name="T26" fmla="*/ 9644 w 11048"/>
              <a:gd name="T27" fmla="*/ 5110 h 9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48" h="9288">
                <a:moveTo>
                  <a:pt x="9644" y="5110"/>
                </a:moveTo>
                <a:lnTo>
                  <a:pt x="6188" y="8566"/>
                </a:lnTo>
                <a:cubicBezTo>
                  <a:pt x="6032" y="8722"/>
                  <a:pt x="6032" y="8975"/>
                  <a:pt x="6188" y="9132"/>
                </a:cubicBezTo>
                <a:cubicBezTo>
                  <a:pt x="6345" y="9288"/>
                  <a:pt x="6598" y="9288"/>
                  <a:pt x="6754" y="9132"/>
                </a:cubicBezTo>
                <a:lnTo>
                  <a:pt x="10892" y="4994"/>
                </a:lnTo>
                <a:cubicBezTo>
                  <a:pt x="11048" y="4838"/>
                  <a:pt x="11048" y="4584"/>
                  <a:pt x="10892" y="4428"/>
                </a:cubicBezTo>
                <a:lnTo>
                  <a:pt x="6653" y="156"/>
                </a:lnTo>
                <a:cubicBezTo>
                  <a:pt x="6496" y="0"/>
                  <a:pt x="6243" y="0"/>
                  <a:pt x="6087" y="156"/>
                </a:cubicBezTo>
                <a:cubicBezTo>
                  <a:pt x="5931" y="312"/>
                  <a:pt x="5931" y="565"/>
                  <a:pt x="6087" y="722"/>
                </a:cubicBezTo>
                <a:lnTo>
                  <a:pt x="9643" y="4310"/>
                </a:lnTo>
                <a:lnTo>
                  <a:pt x="400" y="4311"/>
                </a:lnTo>
                <a:cubicBezTo>
                  <a:pt x="179" y="4311"/>
                  <a:pt x="0" y="4490"/>
                  <a:pt x="0" y="4711"/>
                </a:cubicBezTo>
                <a:cubicBezTo>
                  <a:pt x="0" y="4932"/>
                  <a:pt x="179" y="5111"/>
                  <a:pt x="400" y="5111"/>
                </a:cubicBezTo>
                <a:lnTo>
                  <a:pt x="9644" y="51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886961" y="234375"/>
            <a:ext cx="2418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访问地址</a:t>
            </a:r>
          </a:p>
        </p:txBody>
      </p:sp>
      <p:sp>
        <p:nvSpPr>
          <p:cNvPr id="3" name="矩形 2"/>
          <p:cNvSpPr/>
          <p:nvPr/>
        </p:nvSpPr>
        <p:spPr>
          <a:xfrm>
            <a:off x="3079790" y="1485862"/>
            <a:ext cx="3098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060" y="946150"/>
            <a:ext cx="3672840" cy="1290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2400" b="1" dirty="0"/>
              <a:t>手机端（申请端）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dirty="0">
                <a:sym typeface="+mn-ea"/>
              </a:rPr>
              <a:t>用于学生</a:t>
            </a:r>
            <a:r>
              <a:rPr lang="zh-CN" dirty="0">
                <a:solidFill>
                  <a:srgbClr val="FF0000"/>
                </a:solidFill>
                <a:sym typeface="+mn-ea"/>
              </a:rPr>
              <a:t>发起申请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endParaRPr lang="zh-CN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9965" y="2341880"/>
            <a:ext cx="2486660" cy="2486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4020" y="482854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ym typeface="+mn-ea"/>
              </a:rPr>
              <a:t>扫码进入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1775" y="5883275"/>
            <a:ext cx="4001135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dirty="0">
                <a:sym typeface="+mn-ea"/>
              </a:rPr>
              <a:t> </a:t>
            </a:r>
            <a:r>
              <a:rPr lang="zh-CN" dirty="0">
                <a:sym typeface="+mn-ea"/>
                <a:hlinkClick r:id="rId4" action="ppaction://hlinkfile"/>
              </a:rPr>
              <a:t>https://zhzz.zjedu.gov.cn/zhzz/#/login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676140" y="5994400"/>
            <a:ext cx="1427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ym typeface="+mn-ea"/>
              </a:rPr>
              <a:t>手机端登录页面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69375" y="599440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ym typeface="+mn-ea"/>
              </a:rPr>
              <a:t>手机端首页（可申请业务）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41755" y="556069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ym typeface="+mn-ea"/>
              </a:rPr>
              <a:t>手机端登录网址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986790"/>
            <a:ext cx="3162300" cy="4884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210" y="946150"/>
            <a:ext cx="2583180" cy="4937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073" y="3046385"/>
            <a:ext cx="482490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资助申请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42027" y="1818752"/>
            <a:ext cx="2560320" cy="2646878"/>
            <a:chOff x="1925227" y="1484066"/>
            <a:chExt cx="2560320" cy="2646878"/>
          </a:xfrm>
        </p:grpSpPr>
        <p:grpSp>
          <p:nvGrpSpPr>
            <p:cNvPr id="4" name="组合 3"/>
            <p:cNvGrpSpPr/>
            <p:nvPr/>
          </p:nvGrpSpPr>
          <p:grpSpPr>
            <a:xfrm>
              <a:off x="1925227" y="1527345"/>
              <a:ext cx="2560320" cy="2560320"/>
              <a:chOff x="1219200" y="2293620"/>
              <a:chExt cx="2560320" cy="256032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1219200" y="2293620"/>
                <a:ext cx="2560320" cy="2560320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994" y="3103523"/>
                <a:ext cx="184731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020656" y="1484066"/>
              <a:ext cx="184730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/>
        </p:nvSpPr>
        <p:spPr>
          <a:xfrm>
            <a:off x="3304702" y="8625"/>
            <a:ext cx="4309509" cy="3037760"/>
          </a:xfrm>
          <a:custGeom>
            <a:avLst/>
            <a:gdLst>
              <a:gd name="connsiteX0" fmla="*/ 1771298 w 4385184"/>
              <a:gd name="connsiteY0" fmla="*/ 0 h 3091103"/>
              <a:gd name="connsiteX1" fmla="*/ 4385184 w 4385184"/>
              <a:gd name="connsiteY1" fmla="*/ 0 h 3091103"/>
              <a:gd name="connsiteX2" fmla="*/ 1316424 w 4385184"/>
              <a:gd name="connsiteY2" fmla="*/ 3091103 h 3091103"/>
              <a:gd name="connsiteX3" fmla="*/ 0 w 4385184"/>
              <a:gd name="connsiteY3" fmla="*/ 1784195 h 30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184" h="3091103">
                <a:moveTo>
                  <a:pt x="1771298" y="0"/>
                </a:moveTo>
                <a:lnTo>
                  <a:pt x="4385184" y="0"/>
                </a:lnTo>
                <a:lnTo>
                  <a:pt x="1316424" y="3091103"/>
                </a:lnTo>
                <a:lnTo>
                  <a:pt x="0" y="1784195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02150" y="4263390"/>
            <a:ext cx="301688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项业务介绍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手机端申请资助教程</a:t>
            </a:r>
          </a:p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浙里办申请资助教程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769361" y="367725"/>
            <a:ext cx="46532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目前支持业务介绍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92525" y="1976442"/>
            <a:ext cx="4005394" cy="3331210"/>
            <a:chOff x="-2304908" y="1542424"/>
            <a:chExt cx="4005394" cy="3331210"/>
          </a:xfrm>
        </p:grpSpPr>
        <p:sp>
          <p:nvSpPr>
            <p:cNvPr id="44" name="矩形 43"/>
            <p:cNvSpPr/>
            <p:nvPr/>
          </p:nvSpPr>
          <p:spPr>
            <a:xfrm>
              <a:off x="1390606" y="2261244"/>
              <a:ext cx="309880" cy="1291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6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2304908" y="1542424"/>
              <a:ext cx="4004945" cy="3331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dirty="0"/>
            </a:p>
            <a:p>
              <a:pPr>
                <a:lnSpc>
                  <a:spcPct val="130000"/>
                </a:lnSpc>
              </a:pPr>
              <a:r>
                <a:rPr lang="zh-CN" altLang="en-US" sz="2400" b="1" dirty="0"/>
                <a:t>本专科生学段</a:t>
              </a:r>
              <a:r>
                <a:rPr lang="en-US" altLang="zh-CN" sz="2400" dirty="0"/>
                <a:t>4</a:t>
              </a:r>
              <a:r>
                <a:rPr lang="zh-CN" altLang="en-US" sz="2400" dirty="0"/>
                <a:t>类资助：</a:t>
              </a:r>
              <a:endParaRPr lang="en-US" altLang="zh-CN" dirty="0"/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本专科生国家奖学金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本专科生国家励志奖学金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本专科生国家助学金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浙江省政府奖学金</a:t>
              </a:r>
            </a:p>
            <a:p>
              <a:pPr>
                <a:lnSpc>
                  <a:spcPct val="130000"/>
                </a:lnSpc>
              </a:pP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zh-CN" altLang="en-US" sz="2000" dirty="0"/>
                <a:t>另支持</a:t>
              </a:r>
              <a:r>
                <a:rPr lang="zh-CN" altLang="en-US" sz="2000" b="1" dirty="0"/>
                <a:t>资助对象认定申报</a:t>
              </a:r>
              <a:r>
                <a:rPr lang="en-US" altLang="zh-CN" sz="2000" b="1" dirty="0"/>
                <a:t>&amp;</a:t>
              </a:r>
              <a:r>
                <a:rPr lang="zh-CN" altLang="en-US" sz="2000" b="1" dirty="0"/>
                <a:t>审批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86385" y="3244850"/>
            <a:ext cx="2840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</a:t>
            </a:r>
            <a:r>
              <a:rPr lang="zh-CN" altLang="en-US" b="1"/>
              <a:t>国家助学金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018540" y="513016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180" y="2320925"/>
            <a:ext cx="904240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86385" y="3244850"/>
            <a:ext cx="2840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</a:t>
            </a:r>
            <a:r>
              <a:rPr lang="zh-CN" altLang="en-US" b="1"/>
              <a:t>国家励志奖学金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026160" y="512254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altLang="zh-CN" sz="1600" b="1" dirty="0"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15" y="3017520"/>
            <a:ext cx="7978140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36220" y="3070860"/>
            <a:ext cx="28403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本专科生国家奖学金</a:t>
            </a:r>
          </a:p>
          <a:p>
            <a:pPr algn="ctr">
              <a:buNone/>
            </a:pPr>
            <a:r>
              <a:rPr lang="zh-CN" altLang="en-US" b="1">
                <a:sym typeface="+mn-ea"/>
              </a:rPr>
              <a:t>省政府奖学金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041400" y="512254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20" y="3039110"/>
            <a:ext cx="8944610" cy="708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170" y="3046095"/>
            <a:ext cx="66725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4800" b="1" dirty="0">
                <a:solidFill>
                  <a:srgbClr val="2E75B6"/>
                </a:solidFill>
                <a:sym typeface="华文细黑" panose="02010600040101010101" charset="-122"/>
              </a:rPr>
              <a:t>手机端申请资助教程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41830" y="1861820"/>
            <a:ext cx="2560320" cy="2560320"/>
            <a:chOff x="1219200" y="2293620"/>
            <a:chExt cx="2560320" cy="2560320"/>
          </a:xfrm>
        </p:grpSpPr>
        <p:sp>
          <p:nvSpPr>
            <p:cNvPr id="5" name="菱形 4"/>
            <p:cNvSpPr/>
            <p:nvPr/>
          </p:nvSpPr>
          <p:spPr>
            <a:xfrm>
              <a:off x="1219200" y="2293620"/>
              <a:ext cx="2560320" cy="2560320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406994" y="3103523"/>
              <a:ext cx="184731" cy="494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7019" y="1189044"/>
            <a:ext cx="10806430" cy="579120"/>
            <a:chOff x="1056641" y="1368881"/>
            <a:chExt cx="10806430" cy="579120"/>
          </a:xfrm>
        </p:grpSpPr>
        <p:grpSp>
          <p:nvGrpSpPr>
            <p:cNvPr id="23" name="组合 22"/>
            <p:cNvGrpSpPr/>
            <p:nvPr/>
          </p:nvGrpSpPr>
          <p:grpSpPr>
            <a:xfrm>
              <a:off x="1056641" y="1368881"/>
              <a:ext cx="10806430" cy="579120"/>
              <a:chOff x="1193800" y="1303005"/>
              <a:chExt cx="10806430" cy="579120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1193800" y="1303005"/>
                <a:ext cx="10806430" cy="579120"/>
              </a:xfrm>
              <a:prstGeom prst="roundRect">
                <a:avLst>
                  <a:gd name="adj" fmla="val 50000"/>
                </a:avLst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664135" y="1347850"/>
                <a:ext cx="30988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1665405" y="1358645"/>
                <a:ext cx="4345305" cy="39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</a:rPr>
                  <a:t>操作用户：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学生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操作入口：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手机端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  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228885" y="1557454"/>
              <a:ext cx="193040" cy="19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>
            <a:off x="550071" y="1867771"/>
            <a:ext cx="1" cy="4990229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15925" y="1821859"/>
            <a:ext cx="6942165" cy="5446395"/>
            <a:chOff x="1195289" y="2266790"/>
            <a:chExt cx="6942165" cy="5446395"/>
          </a:xfrm>
        </p:grpSpPr>
        <p:sp>
          <p:nvSpPr>
            <p:cNvPr id="37" name="椭圆 36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518085" y="2266790"/>
              <a:ext cx="6619369" cy="544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1. </a:t>
              </a:r>
              <a:r>
                <a:rPr lang="zh-CN" sz="2000" b="1" dirty="0">
                  <a:solidFill>
                    <a:srgbClr val="2E75B6"/>
                  </a:solidFill>
                </a:rPr>
                <a:t>用户登录手机端</a:t>
              </a:r>
              <a:r>
                <a:rPr lang="zh-CN" sz="2000" b="1" dirty="0">
                  <a:solidFill>
                    <a:srgbClr val="2E75B6"/>
                  </a:solidFill>
                  <a:hlinkClick r:id="rId4" action="ppaction://hlinkfile"/>
                </a:rPr>
                <a:t>https://zhzz.zjedu.gov.cn/zhzz/#/login</a:t>
              </a: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                          </a:t>
              </a:r>
            </a:p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                                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（钉钉或微信扫码进入）</a:t>
              </a: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学生账号登录：</a:t>
              </a:r>
              <a:endParaRPr lang="zh-CN" altLang="en-US" sz="1600" b="1" dirty="0">
                <a:solidFill>
                  <a:srgbClr val="FF0000"/>
                </a:solidFill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账号为身份证、</a:t>
              </a: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初始密码为 身份证后加Xs@2022；</a:t>
              </a:r>
              <a:endParaRPr lang="zh-CN" altLang="en-US" sz="1600" b="1" dirty="0">
                <a:solidFill>
                  <a:srgbClr val="FF0000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（X大写，s小写。身份证最后一位为X时，请填写大写的英文字母X）</a:t>
              </a: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例：如果身份证为 </a:t>
              </a: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123456789X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，</a:t>
              </a: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则初始密码为        </a:t>
              </a: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123456789XXs@2022</a:t>
              </a:r>
              <a:endParaRPr lang="zh-CN" altLang="en-US" sz="1600" b="1" dirty="0">
                <a:solidFill>
                  <a:srgbClr val="FF0000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endParaRPr lang="zh-CN" altLang="en-US" sz="1600" b="1" dirty="0">
                <a:solidFill>
                  <a:srgbClr val="FF0000"/>
                </a:solidFill>
                <a:sym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417195" y="4769485"/>
            <a:ext cx="266700" cy="266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784828" y="5565962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登录界面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18235" y="2834640"/>
            <a:ext cx="1685290" cy="16852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135" y="2135505"/>
            <a:ext cx="2332990" cy="3552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72,&quot;width&quot;:434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712,&quot;width&quot;:732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16,&quot;width&quot;:391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490,&quot;width&quot;:249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fw1qpqi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830</Words>
  <Application>Microsoft Office PowerPoint</Application>
  <PresentationFormat>宽屏</PresentationFormat>
  <Paragraphs>103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华文细黑</vt:lpstr>
      <vt:lpstr>思源黑体 CN Light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office2016mac10413</dc:creator>
  <cp:lastModifiedBy>Microsoft 帐户</cp:lastModifiedBy>
  <cp:revision>1</cp:revision>
  <dcterms:created xsi:type="dcterms:W3CDTF">2022-08-10T03:38:21Z</dcterms:created>
  <dcterms:modified xsi:type="dcterms:W3CDTF">2022-08-22T01:18:26Z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KSOTemplateUUID">
    <vt:lpwstr>v1.0_mb_n/X6M5PbYj01Lg+B5RlhSw==</vt:lpwstr>
  </property>
  <property fmtid="{D5CDD505-2E9C-101B-9397-08002B2CF9AE}" pid="4" name="ICV">
    <vt:lpwstr>3D6496F658344FC28F7DB4A9EA254C07</vt:lpwstr>
  </property>
</Properties>
</file>